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.png" ContentType="image/png"/>
  <Override PartName="/ppt/media/image1.png" ContentType="image/png"/>
  <Override PartName="/ppt/media/image2.png" ContentType="image/png"/>
  <Override PartName="/ppt/media/image9.png" ContentType="image/png"/>
  <Override PartName="/ppt/media/image23.jpeg" ContentType="image/jpeg"/>
  <Override PartName="/ppt/media/image22.jpeg" ContentType="image/jpeg"/>
  <Override PartName="/ppt/media/image20.jpeg" ContentType="image/jpeg"/>
  <Override PartName="/ppt/media/hdphoto1.wdp" ContentType="image/vnd.ms-photo"/>
  <Override PartName="/ppt/media/image21.png" ContentType="image/png"/>
  <Override PartName="/ppt/media/image18.png" ContentType="image/png"/>
  <Override PartName="/ppt/media/image17.png" ContentType="image/png"/>
  <Override PartName="/ppt/media/image5.jpeg" ContentType="image/jpeg"/>
  <Override PartName="/ppt/media/image4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9.jpeg" ContentType="image/jpeg"/>
  <Override PartName="/ppt/media/image16.jpeg" ContentType="image/jpeg"/>
  <Override PartName="/ppt/media/image10.jpeg" ContentType="image/jpeg"/>
  <Override PartName="/ppt/media/image14.jpeg" ContentType="image/jpeg"/>
  <Override PartName="/ppt/media/image15.jpeg" ContentType="image/jpe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12188825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176040"/>
            <a:ext cx="12183480" cy="1643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-6480" y="2058840"/>
            <a:ext cx="12190320" cy="1826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176040"/>
            <a:ext cx="12183480" cy="1643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 hidden="1"/>
          <p:cNvSpPr/>
          <p:nvPr/>
        </p:nvSpPr>
        <p:spPr>
          <a:xfrm>
            <a:off x="0" y="176040"/>
            <a:ext cx="12183480" cy="1643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-6480" y="2058840"/>
            <a:ext cx="12190320" cy="1826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 hidden="1"/>
          <p:cNvSpPr/>
          <p:nvPr/>
        </p:nvSpPr>
        <p:spPr>
          <a:xfrm>
            <a:off x="0" y="176040"/>
            <a:ext cx="12183480" cy="1643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 hidden="1"/>
          <p:cNvSpPr/>
          <p:nvPr/>
        </p:nvSpPr>
        <p:spPr>
          <a:xfrm>
            <a:off x="0" y="176040"/>
            <a:ext cx="12183480" cy="1643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-6480" y="2058840"/>
            <a:ext cx="12190320" cy="1826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176040"/>
            <a:ext cx="12183480" cy="1643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 hidden="1"/>
          <p:cNvSpPr/>
          <p:nvPr/>
        </p:nvSpPr>
        <p:spPr>
          <a:xfrm>
            <a:off x="0" y="176040"/>
            <a:ext cx="12183480" cy="1643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"/>
          <p:cNvSpPr/>
          <p:nvPr/>
        </p:nvSpPr>
        <p:spPr>
          <a:xfrm>
            <a:off x="-6480" y="2058840"/>
            <a:ext cx="12190320" cy="1826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360" y="176040"/>
            <a:ext cx="12185280" cy="16455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PlaceHolder 2"/>
          <p:cNvSpPr>
            <a:spLocks noGrp="1"/>
          </p:cNvSpPr>
          <p:nvPr>
            <p:ph type="title"/>
          </p:nvPr>
        </p:nvSpPr>
        <p:spPr>
          <a:xfrm>
            <a:off x="912960" y="284040"/>
            <a:ext cx="10360080" cy="1508400"/>
          </a:xfrm>
          <a:prstGeom prst="rect">
            <a:avLst/>
          </a:prstGeom>
        </p:spPr>
        <p:txBody>
          <a:bodyPr anchor="ctr"/>
          <a:p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912960" y="2011680"/>
            <a:ext cx="10360080" cy="420588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dt"/>
          </p:nvPr>
        </p:nvSpPr>
        <p:spPr>
          <a:xfrm>
            <a:off x="908280" y="6422760"/>
            <a:ext cx="3458520" cy="364680"/>
          </a:xfrm>
          <a:prstGeom prst="rect">
            <a:avLst/>
          </a:prstGeom>
        </p:spPr>
        <p:txBody>
          <a:bodyPr rIns="4572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ftr"/>
          </p:nvPr>
        </p:nvSpPr>
        <p:spPr>
          <a:xfrm>
            <a:off x="5586120" y="6422760"/>
            <a:ext cx="54122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82" name="PlaceHolder 6"/>
          <p:cNvSpPr>
            <a:spLocks noGrp="1"/>
          </p:cNvSpPr>
          <p:nvPr>
            <p:ph type="sldNum"/>
          </p:nvPr>
        </p:nvSpPr>
        <p:spPr>
          <a:xfrm>
            <a:off x="11017080" y="6422760"/>
            <a:ext cx="945720" cy="364680"/>
          </a:xfrm>
          <a:prstGeom prst="rect">
            <a:avLst/>
          </a:prstGeom>
        </p:spPr>
        <p:txBody>
          <a:bodyPr lIns="45720" anchor="ctr"/>
          <a:p>
            <a:pPr>
              <a:lnSpc>
                <a:spcPct val="100000"/>
              </a:lnSpc>
            </a:pPr>
            <a:fld id="{1F33D4A7-5999-4D88-869F-AC699CFAD8F9}" type="slidenum">
              <a:rPr b="0" lang="en-US" sz="1200" spc="-1" strike="noStrike">
                <a:solidFill>
                  <a:srgbClr val="ffffff"/>
                </a:solidFill>
                <a:latin typeface="Corbel"/>
                <a:ea typeface="Corbel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8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github.com/SPARC-Auburn/THAD" TargetMode="Externa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mailto:sparc.auburn@gmail.com" TargetMode="Externa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://sparc.eng.auburn.edu/" TargetMode="External"/><Relationship Id="rId2" Type="http://schemas.openxmlformats.org/officeDocument/2006/relationships/hyperlink" Target="https://github.com/SPARC-Auburn" TargetMode="External"/><Relationship Id="rId3" Type="http://schemas.openxmlformats.org/officeDocument/2006/relationships/hyperlink" Target="https://sparc-auburn.slack.com/messages/general" TargetMode="External"/><Relationship Id="rId4" Type="http://schemas.openxmlformats.org/officeDocument/2006/relationships/hyperlink" Target="mailto:sparc.auburn@gmail.com" TargetMode="External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355840" y="2021040"/>
            <a:ext cx="7471080" cy="21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34" strike="noStrike" cap="all">
                <a:solidFill>
                  <a:srgbClr val="dd5515"/>
                </a:solidFill>
                <a:latin typeface="Corbel"/>
                <a:ea typeface="DejaVu Sans"/>
              </a:rPr>
              <a:t>Welcome to: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417960" y="328680"/>
            <a:ext cx="11415240" cy="15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3200" spc="-1" strike="noStrike">
                <a:solidFill>
                  <a:srgbClr val="ffffff"/>
                </a:solidFill>
                <a:latin typeface="Corbel"/>
                <a:ea typeface="DejaVu Sans"/>
              </a:rPr>
              <a:t>General Meeting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DejaVu Sans"/>
              </a:rPr>
              <a:t>6 PM Tuesday, January, 201</a:t>
            </a:r>
            <a:r>
              <a:rPr b="0" lang="en-US" sz="2400" spc="-1" strike="sngStrike">
                <a:solidFill>
                  <a:srgbClr val="ffffff"/>
                </a:solidFill>
                <a:latin typeface="Corbel"/>
                <a:ea typeface="DejaVu Sans"/>
              </a:rPr>
              <a:t>8</a:t>
            </a:r>
            <a:r>
              <a:rPr b="0" lang="en-US" sz="2400" spc="-1" strike="noStrike" baseline="33000">
                <a:solidFill>
                  <a:srgbClr val="ffffff"/>
                </a:solidFill>
                <a:latin typeface="Corbel"/>
                <a:ea typeface="DejaVu Sans"/>
              </a:rPr>
              <a:t>9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DejaVu Sans"/>
              </a:rPr>
              <a:t>Broun Hall, Room 235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1" name="Graphic 5" descr=""/>
          <p:cNvPicPr/>
          <p:nvPr/>
        </p:nvPicPr>
        <p:blipFill>
          <a:blip r:embed="rId1"/>
          <a:srcRect l="0" t="29472" r="0" b="24376"/>
          <a:stretch/>
        </p:blipFill>
        <p:spPr>
          <a:xfrm>
            <a:off x="2546640" y="4073760"/>
            <a:ext cx="7089840" cy="245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912960" y="284040"/>
            <a:ext cx="6534000" cy="15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MAJOR PROJECT: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IEEE SOUTHEAST CON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912960" y="1965960"/>
            <a:ext cx="6894000" cy="44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3500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Competition Details:</a:t>
            </a:r>
            <a:endParaRPr b="0" lang="en-US" sz="20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Build a “space debris” collecting robot</a:t>
            </a:r>
            <a:endParaRPr b="0" lang="en-US" sz="18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Goal is to collect wood blocks and ball pit balls and deposit them on the side of a small flat ~100” square arena autonomously.</a:t>
            </a:r>
            <a:endParaRPr b="0" lang="en-US" sz="18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Max dimensions: 9” x 9” x 11”</a:t>
            </a:r>
            <a:endParaRPr b="0" lang="en-US" sz="18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When and Where:</a:t>
            </a:r>
            <a:endParaRPr b="0" lang="en-US" sz="20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Thursday, April 11th, 2019 through Sunday, April 14th, 2019.</a:t>
            </a:r>
            <a:endParaRPr b="0" lang="en-US" sz="18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IEEE Southeastcon conference in Huntsville, AL </a:t>
            </a:r>
            <a:endParaRPr b="0" lang="en-US" sz="18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Meeting Times</a:t>
            </a:r>
            <a:endParaRPr b="0" lang="en-US" sz="20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Electrical/Software Meeting: TBD</a:t>
            </a:r>
            <a:endParaRPr b="0" lang="en-US" sz="20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Mechanical Meeting: TBD</a:t>
            </a:r>
            <a:endParaRPr b="0" lang="en-US" sz="20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Programming Languages: C++,C</a:t>
            </a:r>
            <a:endParaRPr b="0" lang="en-US" sz="20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Gitlab: ask team lead for access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7221600" y="182880"/>
            <a:ext cx="4964760" cy="16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Matthew Castleberry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Electrical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Josh Jablonowski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Mechanical lead: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Alex Jones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#projectieeeelectrical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18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1800" spc="-1" strike="noStrike">
                <a:solidFill>
                  <a:srgbClr val="eeeeee"/>
                </a:solidFill>
                <a:latin typeface="Corbel"/>
                <a:ea typeface="Corbel"/>
              </a:rPr>
              <a:t>#projectieeemechanical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5941800" y="3276720"/>
            <a:ext cx="3027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9" name="Picture 3" descr=""/>
          <p:cNvPicPr/>
          <p:nvPr/>
        </p:nvPicPr>
        <p:blipFill>
          <a:blip r:embed="rId1"/>
          <a:srcRect l="0" t="24822" r="0" b="0"/>
          <a:stretch/>
        </p:blipFill>
        <p:spPr>
          <a:xfrm>
            <a:off x="7890840" y="2024280"/>
            <a:ext cx="4100760" cy="411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912960" y="284040"/>
            <a:ext cx="10358280" cy="15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Status Updates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912960" y="2011680"/>
            <a:ext cx="4793040" cy="42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6612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Corbel"/>
              </a:rPr>
              <a:t>Mechanical</a:t>
            </a:r>
            <a:endParaRPr b="0" lang="en-US" sz="2200" spc="-1" strike="noStrike">
              <a:latin typeface="Arial"/>
            </a:endParaRPr>
          </a:p>
          <a:p>
            <a:pPr lvl="1" marL="914400" indent="-35352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Recently Completed</a:t>
            </a:r>
            <a:endParaRPr b="0" lang="en-US" sz="20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3D design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motors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Parts ordered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Prototype assembled</a:t>
            </a:r>
            <a:endParaRPr b="0" lang="en-US" sz="1800" spc="-1" strike="noStrike">
              <a:latin typeface="Arial"/>
            </a:endParaRPr>
          </a:p>
          <a:p>
            <a:pPr lvl="1" marL="914400" indent="-35352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In Progress</a:t>
            </a:r>
            <a:endParaRPr b="0" lang="en-US" sz="20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Selection/prototyping of wheel tread</a:t>
            </a:r>
            <a:endParaRPr b="0" lang="en-US" sz="1800" spc="-1" strike="noStrike">
              <a:latin typeface="Arial"/>
            </a:endParaRPr>
          </a:p>
          <a:p>
            <a:pPr lvl="1" marL="914400" indent="-35352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Next Steps</a:t>
            </a:r>
            <a:endParaRPr b="0" lang="en-US" sz="20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3D model electrical mounts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motor battery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Selection of encoder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6480000" y="2011680"/>
            <a:ext cx="4793040" cy="42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6612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Corbel"/>
              </a:rPr>
              <a:t>Electrical</a:t>
            </a:r>
            <a:endParaRPr b="0" lang="en-US" sz="2200" spc="-1" strike="noStrike">
              <a:latin typeface="Arial"/>
            </a:endParaRPr>
          </a:p>
          <a:p>
            <a:pPr lvl="1" marL="914400" indent="-35352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Recently Completed</a:t>
            </a:r>
            <a:endParaRPr b="0" lang="en-US" sz="20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arena construction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auxiliary power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2D Vision processing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LIDAR data capture of field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Arduino motor control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Added Senior Design</a:t>
            </a:r>
            <a:endParaRPr b="0" lang="en-US" sz="1800" spc="-1" strike="noStrike">
              <a:latin typeface="Arial"/>
            </a:endParaRPr>
          </a:p>
          <a:p>
            <a:pPr lvl="1" marL="914400" indent="-35352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In Progress</a:t>
            </a:r>
            <a:endParaRPr b="0" lang="en-US" sz="20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Debris distance detection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Basic System Integration</a:t>
            </a:r>
            <a:endParaRPr b="0" lang="en-US" sz="18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LIDAR data interpretation</a:t>
            </a:r>
            <a:endParaRPr b="0" lang="en-US" sz="1800" spc="-1" strike="noStrike">
              <a:latin typeface="Arial"/>
            </a:endParaRPr>
          </a:p>
          <a:p>
            <a:pPr lvl="1" marL="914400" indent="-35352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Corbel"/>
              </a:rPr>
              <a:t>Next Steps</a:t>
            </a:r>
            <a:endParaRPr b="0" lang="en-US" sz="2000" spc="-1" strike="noStrike">
              <a:latin typeface="Arial"/>
            </a:endParaRPr>
          </a:p>
          <a:p>
            <a:pPr lvl="2" marL="1371600" indent="-34092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Tune basic system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912960" y="284040"/>
            <a:ext cx="6534000" cy="15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Project: </a:t>
            </a:r>
            <a:br/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MATILDArm</a:t>
            </a:r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	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64" name="Content Placeholder 8" descr=""/>
          <p:cNvPicPr/>
          <p:nvPr/>
        </p:nvPicPr>
        <p:blipFill>
          <a:blip r:embed="rId1"/>
          <a:stretch/>
        </p:blipFill>
        <p:spPr>
          <a:xfrm rot="5400000">
            <a:off x="7440480" y="2572920"/>
            <a:ext cx="4384080" cy="328680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>
            <a:off x="912960" y="1965960"/>
            <a:ext cx="6894000" cy="44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MATILDA stands for Mesa Associates' Tactical Integrated Light-Force Deployment Assembly </a:t>
            </a:r>
            <a:endParaRPr b="0" lang="en-US" sz="20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 bomb disposal robot from Dr. Roppel’s research lab.</a:t>
            </a:r>
            <a:endParaRPr b="0" lang="en-US" sz="20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Arm is functional and controllable via Arduino.</a:t>
            </a:r>
            <a:endParaRPr b="0" lang="en-US" sz="20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Semester Focus</a:t>
            </a:r>
            <a:endParaRPr b="0" lang="en-US" sz="20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Reestablishing mobility and developing autonomy.</a:t>
            </a:r>
            <a:endParaRPr b="0" lang="en-US" sz="18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Ultimate goal is playing chess</a:t>
            </a:r>
            <a:endParaRPr b="0" lang="en-US" sz="18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Currently working on sensor functionallity. Primarily encoders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583760" y="575640"/>
            <a:ext cx="4290120" cy="9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Rice Shelley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#projectmatildarm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912960" y="284040"/>
            <a:ext cx="6534000" cy="15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Project: </a:t>
            </a:r>
            <a:br/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MATILDa BASE</a:t>
            </a:r>
            <a:r>
              <a:rPr b="1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	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912960" y="1965960"/>
            <a:ext cx="6894000" cy="44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MATILDA stands for Mesa Associates' Tactical Integrated Light-Force Deployment Assembly </a:t>
            </a:r>
            <a:endParaRPr b="0" lang="en-US" sz="20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A bomb disposal robot from Dr. Roppel’s research lab.</a:t>
            </a:r>
            <a:endParaRPr b="0" lang="en-US" sz="20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Base is functional and controllable via serial control.</a:t>
            </a:r>
            <a:endParaRPr b="0" lang="en-US" sz="20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Fancy RGB LEDs</a:t>
            </a:r>
            <a:endParaRPr b="0" lang="en-US" sz="20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Semester Focus</a:t>
            </a:r>
            <a:endParaRPr b="0" lang="en-US" sz="20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Add turret of some kind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7583760" y="575640"/>
            <a:ext cx="4290120" cy="9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TBD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DejaVu Sans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DejaVu Sans"/>
              </a:rPr>
              <a:t>#projectmatildarm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912960" y="284040"/>
            <a:ext cx="6535800" cy="1508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 #1: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MUSICAL TESLA COIL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912960" y="1965960"/>
            <a:ext cx="5242680" cy="44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171360" indent="-13680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Demonstrated Tesla Coil at Spring 2016/18 E-Days</a:t>
            </a:r>
            <a:endParaRPr b="0" lang="en-US" sz="1900" spc="-1" strike="noStrike">
              <a:latin typeface="Arial"/>
            </a:endParaRPr>
          </a:p>
          <a:p>
            <a:pPr marL="171360" indent="-136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Currently uses spark gap style circuitry</a:t>
            </a:r>
            <a:endParaRPr b="0" lang="en-US" sz="1900" spc="-1" strike="noStrike">
              <a:latin typeface="Arial"/>
            </a:endParaRPr>
          </a:p>
          <a:p>
            <a:pPr marL="171360" indent="-136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Generated estimated 400,000 volts of electricity.</a:t>
            </a:r>
            <a:endParaRPr b="0" lang="en-US" sz="1900" spc="-1" strike="noStrike">
              <a:latin typeface="Arial"/>
            </a:endParaRPr>
          </a:p>
          <a:p>
            <a:pPr marL="171360" indent="-136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Semester Focus:</a:t>
            </a:r>
            <a:endParaRPr b="0" lang="en-US" sz="1900" spc="-1" strike="noStrike">
              <a:latin typeface="Arial"/>
            </a:endParaRPr>
          </a:p>
          <a:p>
            <a:pPr lvl="1" marL="343080" indent="-13680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Increase safety precautions</a:t>
            </a:r>
            <a:endParaRPr b="0" lang="en-US" sz="1900" spc="-1" strike="noStrike">
              <a:latin typeface="Arial"/>
            </a:endParaRPr>
          </a:p>
          <a:p>
            <a:pPr lvl="1" marL="343080" indent="-13680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Arial"/>
              </a:rPr>
              <a:t>Change from spark-gap design to solid-state design</a:t>
            </a:r>
            <a:endParaRPr b="0" lang="en-US" sz="1900" spc="-1" strike="noStrike">
              <a:latin typeface="Arial"/>
            </a:endParaRPr>
          </a:p>
          <a:p>
            <a:pPr lvl="1" marL="343080" indent="-13680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Develop MIDI-input to allow music</a:t>
            </a:r>
            <a:endParaRPr b="0" lang="en-US" sz="1900" spc="-1" strike="noStrike">
              <a:latin typeface="Arial"/>
            </a:endParaRPr>
          </a:p>
          <a:p>
            <a:pPr marL="171360" indent="-136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orbel"/>
                <a:ea typeface="Corbel"/>
              </a:rPr>
              <a:t>Meeting times: Tuesdays &amp; Thursdays @ 11:00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7449120" y="575640"/>
            <a:ext cx="4426560" cy="92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2d2d2d"/>
                </a:solidFill>
                <a:latin typeface="Corbel"/>
                <a:ea typeface="Corbel"/>
              </a:rPr>
              <a:t>Neil Postal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2d2d2d"/>
                </a:solidFill>
                <a:latin typeface="Corbel"/>
                <a:ea typeface="Corbel"/>
              </a:rPr>
              <a:t>#projectteslacoil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3" name="Google Shape;322;p44" descr=""/>
          <p:cNvPicPr/>
          <p:nvPr/>
        </p:nvPicPr>
        <p:blipFill>
          <a:blip r:embed="rId1"/>
          <a:srcRect l="34927" t="19019" r="27770" b="0"/>
          <a:stretch/>
        </p:blipFill>
        <p:spPr>
          <a:xfrm>
            <a:off x="5850000" y="4328640"/>
            <a:ext cx="1552320" cy="2529000"/>
          </a:xfrm>
          <a:prstGeom prst="rect">
            <a:avLst/>
          </a:prstGeom>
          <a:ln>
            <a:noFill/>
          </a:ln>
        </p:spPr>
      </p:pic>
      <p:pic>
        <p:nvPicPr>
          <p:cNvPr id="374" name="Picture 2" descr=""/>
          <p:cNvPicPr/>
          <p:nvPr/>
        </p:nvPicPr>
        <p:blipFill>
          <a:blip r:embed="rId2"/>
          <a:srcRect l="54494" t="10485" r="8617" b="19584"/>
          <a:stretch/>
        </p:blipFill>
        <p:spPr>
          <a:xfrm>
            <a:off x="10002960" y="4487400"/>
            <a:ext cx="2184840" cy="2469240"/>
          </a:xfrm>
          <a:prstGeom prst="rect">
            <a:avLst/>
          </a:prstGeom>
          <a:ln>
            <a:noFill/>
          </a:ln>
        </p:spPr>
      </p:pic>
      <p:pic>
        <p:nvPicPr>
          <p:cNvPr id="375" name="Picture 1" descr=""/>
          <p:cNvPicPr/>
          <p:nvPr/>
        </p:nvPicPr>
        <p:blipFill>
          <a:blip r:embed="rId3"/>
          <a:stretch/>
        </p:blipFill>
        <p:spPr>
          <a:xfrm>
            <a:off x="7293240" y="1792800"/>
            <a:ext cx="4894920" cy="286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912960" y="284040"/>
            <a:ext cx="6535800" cy="1508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 #1: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MUSICAL TESLA COIL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7449120" y="575640"/>
            <a:ext cx="4426560" cy="92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2d2d2d"/>
                </a:solidFill>
                <a:latin typeface="Corbel"/>
                <a:ea typeface="Corbel"/>
              </a:rPr>
              <a:t>Neil Postal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2d2d2d"/>
                </a:solidFill>
                <a:latin typeface="Corbel"/>
                <a:ea typeface="Corbel"/>
              </a:rPr>
              <a:t>#projectteslacoil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8" name="Picture 2" descr=""/>
          <p:cNvPicPr/>
          <p:nvPr/>
        </p:nvPicPr>
        <p:blipFill>
          <a:blip r:embed="rId1"/>
          <a:srcRect l="24798" t="28709" r="6977" b="23985"/>
          <a:stretch/>
        </p:blipFill>
        <p:spPr>
          <a:xfrm rot="5400000">
            <a:off x="-1004040" y="3171240"/>
            <a:ext cx="4678920" cy="2432520"/>
          </a:xfrm>
          <a:prstGeom prst="rect">
            <a:avLst/>
          </a:prstGeom>
          <a:ln>
            <a:noFill/>
          </a:ln>
        </p:spPr>
      </p:pic>
      <p:pic>
        <p:nvPicPr>
          <p:cNvPr id="379" name="Picture 5" descr=""/>
          <p:cNvPicPr/>
          <p:nvPr/>
        </p:nvPicPr>
        <p:blipFill>
          <a:blip r:embed="rId2"/>
          <a:srcRect l="19690" t="25212" r="11773" b="9851"/>
          <a:stretch/>
        </p:blipFill>
        <p:spPr>
          <a:xfrm>
            <a:off x="2557080" y="2051640"/>
            <a:ext cx="3875400" cy="2754360"/>
          </a:xfrm>
          <a:prstGeom prst="rect">
            <a:avLst/>
          </a:prstGeom>
          <a:ln>
            <a:noFill/>
          </a:ln>
        </p:spPr>
      </p:pic>
      <p:pic>
        <p:nvPicPr>
          <p:cNvPr id="380" name="Picture 10" descr=""/>
          <p:cNvPicPr/>
          <p:nvPr/>
        </p:nvPicPr>
        <p:blipFill>
          <a:blip r:embed="rId3"/>
          <a:stretch/>
        </p:blipFill>
        <p:spPr>
          <a:xfrm>
            <a:off x="6432840" y="2057760"/>
            <a:ext cx="5755680" cy="3854880"/>
          </a:xfrm>
          <a:prstGeom prst="rect">
            <a:avLst/>
          </a:prstGeom>
          <a:ln>
            <a:noFill/>
          </a:ln>
        </p:spPr>
      </p:pic>
      <p:sp>
        <p:nvSpPr>
          <p:cNvPr id="381" name="CustomShape 3"/>
          <p:cNvSpPr/>
          <p:nvPr/>
        </p:nvSpPr>
        <p:spPr>
          <a:xfrm>
            <a:off x="2584800" y="4875840"/>
            <a:ext cx="35431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orbel"/>
                <a:ea typeface="Arial"/>
              </a:rPr>
              <a:t>9V Computer-Controlled Square wave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orbel"/>
                <a:ea typeface="Arial"/>
              </a:rPr>
              <a:t>Transformed to 600V AC wave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912960" y="284040"/>
            <a:ext cx="6534000" cy="15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SIDE PROJECT: </a:t>
            </a:r>
            <a:br/>
            <a:r>
              <a:rPr b="1" lang="en-US" sz="4000" spc="-1" strike="noStrike">
                <a:solidFill>
                  <a:srgbClr val="dd5515"/>
                </a:solidFill>
                <a:latin typeface="Corbel"/>
                <a:ea typeface="Corbel"/>
              </a:rPr>
              <a:t>The Helpful Automated Defender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912960" y="1965960"/>
            <a:ext cx="6894000" cy="44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3500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Old project donated by EE department</a:t>
            </a:r>
            <a:endParaRPr b="0" lang="en-US" sz="18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It was demonstrated last spring at E-Day and PEAK.</a:t>
            </a:r>
            <a:endParaRPr b="0" lang="en-US" sz="18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Needs a new purpose to improve demonstrations</a:t>
            </a:r>
            <a:endParaRPr b="0" lang="en-US" sz="18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Github Repository:</a:t>
            </a:r>
            <a:endParaRPr b="0" lang="en-US" sz="18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ea typeface="Corbel"/>
                <a:hlinkClick r:id="rId1"/>
              </a:rPr>
              <a:t>https://github.com/SPARC-Auburn/THAD</a:t>
            </a:r>
            <a:endParaRPr b="0" lang="en-US" sz="1800" spc="-1" strike="noStrike">
              <a:latin typeface="Arial"/>
            </a:endParaRPr>
          </a:p>
          <a:p>
            <a:pPr marL="171360" indent="-135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Corbel"/>
              </a:rPr>
              <a:t>Programming Languages</a:t>
            </a:r>
            <a:endParaRPr b="0" lang="en-US" sz="18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Arial"/>
              </a:rPr>
              <a:t>Python w/ OpenCV</a:t>
            </a:r>
            <a:endParaRPr b="0" lang="en-US" sz="1800" spc="-1" strike="noStrike">
              <a:latin typeface="Arial"/>
            </a:endParaRPr>
          </a:p>
          <a:p>
            <a:pPr lvl="1" marL="343080" indent="-13500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7809120" y="575640"/>
            <a:ext cx="4064760" cy="9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Josh Jablonowski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b="0" lang="en-US" sz="2400" spc="-1" strike="noStrike">
                <a:solidFill>
                  <a:srgbClr val="eeeeee"/>
                </a:solidFill>
                <a:latin typeface="Corbel"/>
                <a:ea typeface="Corbel"/>
              </a:rPr>
              <a:t>#projectthad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5" name="Picture 2" descr=""/>
          <p:cNvPicPr/>
          <p:nvPr/>
        </p:nvPicPr>
        <p:blipFill>
          <a:blip r:embed="rId2"/>
          <a:srcRect l="0" t="13723" r="0" b="13636"/>
          <a:stretch/>
        </p:blipFill>
        <p:spPr>
          <a:xfrm>
            <a:off x="3781440" y="4156200"/>
            <a:ext cx="3797280" cy="2066760"/>
          </a:xfrm>
          <a:prstGeom prst="rect">
            <a:avLst/>
          </a:prstGeom>
          <a:ln>
            <a:noFill/>
          </a:ln>
        </p:spPr>
      </p:pic>
      <p:pic>
        <p:nvPicPr>
          <p:cNvPr id="386" name="Picture 4" descr=""/>
          <p:cNvPicPr/>
          <p:nvPr/>
        </p:nvPicPr>
        <p:blipFill>
          <a:blip r:embed="rId3"/>
          <a:srcRect l="19166" t="0" r="16591" b="0"/>
          <a:stretch/>
        </p:blipFill>
        <p:spPr>
          <a:xfrm>
            <a:off x="7809120" y="1965960"/>
            <a:ext cx="4227120" cy="370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365400" y="2166480"/>
            <a:ext cx="11466360" cy="173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Questions?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1523160" y="3970440"/>
            <a:ext cx="913932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365400" y="2166480"/>
            <a:ext cx="11466360" cy="173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Matilda Base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523160" y="3970440"/>
            <a:ext cx="913932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202400" y="284040"/>
            <a:ext cx="9779400" cy="15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Agenda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23" name="Group 2"/>
          <p:cNvGrpSpPr/>
          <p:nvPr/>
        </p:nvGrpSpPr>
        <p:grpSpPr>
          <a:xfrm>
            <a:off x="2669040" y="2190960"/>
            <a:ext cx="6909840" cy="1894680"/>
            <a:chOff x="2669040" y="2190960"/>
            <a:chExt cx="6909840" cy="1894680"/>
          </a:xfrm>
        </p:grpSpPr>
        <p:pic>
          <p:nvPicPr>
            <p:cNvPr id="324" name="Picture 3" descr=""/>
            <p:cNvPicPr/>
            <p:nvPr/>
          </p:nvPicPr>
          <p:blipFill>
            <a:blip r:embed="rId1"/>
            <a:stretch/>
          </p:blipFill>
          <p:spPr>
            <a:xfrm>
              <a:off x="2669040" y="2194560"/>
              <a:ext cx="3362760" cy="1891080"/>
            </a:xfrm>
            <a:prstGeom prst="rect">
              <a:avLst/>
            </a:prstGeom>
            <a:ln w="3240">
              <a:solidFill>
                <a:srgbClr val="000000"/>
              </a:solidFill>
              <a:round/>
            </a:ln>
          </p:spPr>
        </p:pic>
        <p:pic>
          <p:nvPicPr>
            <p:cNvPr id="325" name="Picture 6" descr=""/>
            <p:cNvPicPr/>
            <p:nvPr/>
          </p:nvPicPr>
          <p:blipFill>
            <a:blip r:embed="rId2"/>
            <a:stretch/>
          </p:blipFill>
          <p:spPr>
            <a:xfrm>
              <a:off x="6216120" y="2190960"/>
              <a:ext cx="3362760" cy="1891080"/>
            </a:xfrm>
            <a:prstGeom prst="rect">
              <a:avLst/>
            </a:prstGeom>
            <a:ln w="3240">
              <a:solidFill>
                <a:srgbClr val="000000"/>
              </a:solidFill>
              <a:round/>
            </a:ln>
          </p:spPr>
        </p:pic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832680" y="2208960"/>
            <a:ext cx="10510560" cy="16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34" strike="noStrike" cap="all">
                <a:solidFill>
                  <a:srgbClr val="ffffff"/>
                </a:solidFill>
                <a:latin typeface="Corbel"/>
                <a:ea typeface="DejaVu Sans"/>
              </a:rPr>
              <a:t>About SPARC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360" y="0"/>
            <a:ext cx="4651200" cy="68558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"/>
          <p:cNvSpPr/>
          <p:nvPr/>
        </p:nvSpPr>
        <p:spPr>
          <a:xfrm>
            <a:off x="4653000" y="0"/>
            <a:ext cx="7533360" cy="685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3"/>
          <p:cNvSpPr/>
          <p:nvPr/>
        </p:nvSpPr>
        <p:spPr>
          <a:xfrm>
            <a:off x="689400" y="362160"/>
            <a:ext cx="3706920" cy="7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About SPARC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4954320" y="0"/>
            <a:ext cx="6930720" cy="34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072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Creates and fosters an environment of creativity and innovation through collaborative projects.</a:t>
            </a:r>
            <a:endParaRPr b="0" lang="en-US" sz="2000" spc="-1" strike="noStrike">
              <a:latin typeface="Arial"/>
            </a:endParaRPr>
          </a:p>
          <a:p>
            <a:pPr marL="182880" indent="-18072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A place to test out ideas, integrate concepts learned in class, and learn skills that will be instrumental when working in the workforce.</a:t>
            </a:r>
            <a:endParaRPr b="0" lang="en-US" sz="2000" spc="-1" strike="noStrike">
              <a:latin typeface="Arial"/>
            </a:endParaRPr>
          </a:p>
          <a:p>
            <a:pPr marL="182880" indent="-18072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No prior experience is required, only a willingness to learn.</a:t>
            </a:r>
            <a:endParaRPr b="0" lang="en-US" sz="2000" spc="-1" strike="noStrike">
              <a:latin typeface="Arial"/>
            </a:endParaRPr>
          </a:p>
          <a:p>
            <a:pPr marL="182880" indent="-18072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Join by logging 5 constructive hours in the lab on clipboard next to door and email </a:t>
            </a:r>
            <a:r>
              <a:rPr b="0" lang="en-US" sz="20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1"/>
              </a:rPr>
              <a:t>sparc.auburn@gmail.com</a:t>
            </a:r>
            <a:r>
              <a:rPr b="0" lang="en-US" sz="2000" spc="-1" strike="noStrike">
                <a:solidFill>
                  <a:srgbClr val="eeeeee"/>
                </a:solidFill>
                <a:latin typeface="Corbel"/>
                <a:ea typeface="DejaVu Sans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301320" y="1177200"/>
            <a:ext cx="4094640" cy="20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Lab: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Broun 367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General Meetings: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Tuesdays @ 6 in Broun 235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Project Meetings: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Various Times during week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2" name="Picture 2" descr=""/>
          <p:cNvPicPr/>
          <p:nvPr/>
        </p:nvPicPr>
        <p:blipFill>
          <a:blip r:embed="rId2"/>
          <a:srcRect l="0" t="15861" r="0" b="6278"/>
          <a:stretch/>
        </p:blipFill>
        <p:spPr>
          <a:xfrm>
            <a:off x="0" y="3314880"/>
            <a:ext cx="12186720" cy="354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01320" y="307440"/>
            <a:ext cx="16156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Our </a:t>
            </a:r>
            <a:br/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Lab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34" name="Picture 6" descr=""/>
          <p:cNvPicPr/>
          <p:nvPr/>
        </p:nvPicPr>
        <p:blipFill>
          <a:blip r:embed="rId1"/>
          <a:srcRect l="11723" t="0" r="0" b="0"/>
          <a:stretch/>
        </p:blipFill>
        <p:spPr>
          <a:xfrm>
            <a:off x="1770840" y="0"/>
            <a:ext cx="3736800" cy="317556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301320" y="2288880"/>
            <a:ext cx="1233720" cy="65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Broun Hall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  <a:ea typeface="DejaVu Sans"/>
              </a:rPr>
              <a:t>Room 367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6" name="Picture 8" descr=""/>
          <p:cNvPicPr/>
          <p:nvPr/>
        </p:nvPicPr>
        <p:blipFill>
          <a:blip r:embed="rId2"/>
          <a:srcRect l="0" t="18528" r="0" b="15862"/>
          <a:stretch/>
        </p:blipFill>
        <p:spPr>
          <a:xfrm>
            <a:off x="5435640" y="0"/>
            <a:ext cx="3629880" cy="3175560"/>
          </a:xfrm>
          <a:prstGeom prst="rect">
            <a:avLst/>
          </a:prstGeom>
          <a:ln>
            <a:noFill/>
          </a:ln>
        </p:spPr>
      </p:pic>
      <p:pic>
        <p:nvPicPr>
          <p:cNvPr id="337" name="Picture 2" descr=""/>
          <p:cNvPicPr/>
          <p:nvPr/>
        </p:nvPicPr>
        <p:blipFill>
          <a:blip r:embed="rId3"/>
          <a:srcRect l="23567" t="0" r="0" b="0"/>
          <a:stretch/>
        </p:blipFill>
        <p:spPr>
          <a:xfrm>
            <a:off x="8917920" y="0"/>
            <a:ext cx="3268800" cy="3209040"/>
          </a:xfrm>
          <a:prstGeom prst="rect">
            <a:avLst/>
          </a:prstGeom>
          <a:ln>
            <a:noFill/>
          </a:ln>
        </p:spPr>
      </p:pic>
      <p:pic>
        <p:nvPicPr>
          <p:cNvPr id="338" name="Picture 2" descr=""/>
          <p:cNvPicPr/>
          <p:nvPr/>
        </p:nvPicPr>
        <p:blipFill>
          <a:blip r:embed="rId4"/>
          <a:srcRect l="0" t="12856" r="0" b="6278"/>
          <a:stretch/>
        </p:blipFill>
        <p:spPr>
          <a:xfrm>
            <a:off x="0" y="3177720"/>
            <a:ext cx="12186720" cy="367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6117840" y="0"/>
            <a:ext cx="6066000" cy="685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2"/>
          <p:cNvSpPr/>
          <p:nvPr/>
        </p:nvSpPr>
        <p:spPr>
          <a:xfrm>
            <a:off x="360" y="0"/>
            <a:ext cx="6121440" cy="68558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341" name="CustomShape 3"/>
          <p:cNvSpPr/>
          <p:nvPr/>
        </p:nvSpPr>
        <p:spPr>
          <a:xfrm>
            <a:off x="6117840" y="176040"/>
            <a:ext cx="6066000" cy="1643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4"/>
          <p:cNvSpPr/>
          <p:nvPr/>
        </p:nvSpPr>
        <p:spPr>
          <a:xfrm>
            <a:off x="6448320" y="284040"/>
            <a:ext cx="5091480" cy="15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How to become a Member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3" name="CustomShape 5"/>
          <p:cNvSpPr/>
          <p:nvPr/>
        </p:nvSpPr>
        <p:spPr>
          <a:xfrm>
            <a:off x="6452640" y="2011680"/>
            <a:ext cx="5086800" cy="42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82880" indent="-18072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Log 5 constructive hours in the lab</a:t>
            </a:r>
            <a:endParaRPr b="0" lang="en-US" sz="2200" spc="-1" strike="noStrike">
              <a:latin typeface="Arial"/>
            </a:endParaRPr>
          </a:p>
          <a:p>
            <a:pPr lvl="1" marL="411480" indent="-180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  <a:ea typeface="DejaVu Sans"/>
              </a:rPr>
              <a:t>Write the times on the sheet on the clipboard next to the door.</a:t>
            </a:r>
            <a:endParaRPr b="0" lang="en-US" sz="2000" spc="-1" strike="noStrike">
              <a:latin typeface="Arial"/>
            </a:endParaRPr>
          </a:p>
          <a:p>
            <a:pPr marL="182880" indent="-18072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Contact us at sparc.auburn@gmail.com</a:t>
            </a:r>
            <a:endParaRPr b="0" lang="en-US" sz="2200" spc="-1" strike="noStrike">
              <a:latin typeface="Arial"/>
            </a:endParaRPr>
          </a:p>
          <a:p>
            <a:pPr marL="182880" indent="-18072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  <a:ea typeface="DejaVu Sans"/>
              </a:rPr>
              <a:t>We will respond with the instructions to get an access code.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344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9935" t="2146" r="0" b="8054"/>
          <a:stretch/>
        </p:blipFill>
        <p:spPr>
          <a:xfrm>
            <a:off x="902160" y="268200"/>
            <a:ext cx="4249800" cy="635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dd5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6889680" y="720"/>
            <a:ext cx="5296320" cy="6856200"/>
          </a:xfrm>
          <a:custGeom>
            <a:avLst/>
            <a:gdLst/>
            <a:ahLst/>
            <a:rect l="l" t="t" r="r" b="b"/>
            <a:pathLst>
              <a:path w="14716" h="19049">
                <a:moveTo>
                  <a:pt x="0" y="19048"/>
                </a:moveTo>
                <a:lnTo>
                  <a:pt x="0" y="0"/>
                </a:lnTo>
                <a:lnTo>
                  <a:pt x="14715" y="0"/>
                </a:lnTo>
                <a:lnTo>
                  <a:pt x="14715" y="19048"/>
                </a:lnTo>
                <a:lnTo>
                  <a:pt x="0" y="19048"/>
                </a:lnTo>
              </a:path>
            </a:pathLst>
          </a:custGeom>
          <a:solidFill>
            <a:srgbClr val="000000"/>
          </a:solidFill>
          <a:ln w="25560">
            <a:solidFill>
              <a:srgbClr val="a33e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"/>
          <p:cNvSpPr/>
          <p:nvPr/>
        </p:nvSpPr>
        <p:spPr>
          <a:xfrm>
            <a:off x="1199880" y="2320200"/>
            <a:ext cx="4502160" cy="15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More Information about SPARC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8860320" y="299880"/>
            <a:ext cx="3326040" cy="65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Website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6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1"/>
              </a:rPr>
              <a:t>http://sparc.eng.auburn.edu/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Github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6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2"/>
              </a:rPr>
              <a:t>https://github.com/SPARC-Auburn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Slack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3"/>
              </a:rPr>
              <a:t>https://sparc-auburn.slack.com/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eeeeee"/>
                </a:solidFill>
                <a:latin typeface="Corbel"/>
                <a:ea typeface="DejaVu Sans"/>
              </a:rPr>
              <a:t>Email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800" spc="-1" strike="noStrike" u="sng">
                <a:solidFill>
                  <a:srgbClr val="496e9c"/>
                </a:solidFill>
                <a:uFillTx/>
                <a:latin typeface="Corbel"/>
                <a:ea typeface="DejaVu Sans"/>
                <a:hlinkClick r:id="rId4"/>
              </a:rPr>
              <a:t>sparc.auburn@gmail.com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48" name="Picture 6" descr=""/>
          <p:cNvPicPr/>
          <p:nvPr/>
        </p:nvPicPr>
        <p:blipFill>
          <a:blip r:embed="rId5"/>
          <a:stretch/>
        </p:blipFill>
        <p:spPr>
          <a:xfrm>
            <a:off x="7733520" y="3343320"/>
            <a:ext cx="882720" cy="883080"/>
          </a:xfrm>
          <a:prstGeom prst="rect">
            <a:avLst/>
          </a:prstGeom>
          <a:ln>
            <a:noFill/>
          </a:ln>
        </p:spPr>
      </p:pic>
      <p:pic>
        <p:nvPicPr>
          <p:cNvPr id="349" name="Picture 8" descr=""/>
          <p:cNvPicPr/>
          <p:nvPr/>
        </p:nvPicPr>
        <p:blipFill>
          <a:blip r:embed="rId6"/>
          <a:stretch/>
        </p:blipFill>
        <p:spPr>
          <a:xfrm>
            <a:off x="7733520" y="507240"/>
            <a:ext cx="906120" cy="380520"/>
          </a:xfrm>
          <a:prstGeom prst="rect">
            <a:avLst/>
          </a:prstGeom>
          <a:ln>
            <a:noFill/>
          </a:ln>
        </p:spPr>
      </p:pic>
      <p:pic>
        <p:nvPicPr>
          <p:cNvPr id="350" name="Picture 10" descr=""/>
          <p:cNvPicPr/>
          <p:nvPr/>
        </p:nvPicPr>
        <p:blipFill>
          <a:blip r:embed="rId7">
            <a:lum bright="-1000"/>
          </a:blip>
          <a:srcRect l="9077" t="10711" r="10225" b="9813"/>
          <a:stretch/>
        </p:blipFill>
        <p:spPr>
          <a:xfrm>
            <a:off x="7669440" y="1770480"/>
            <a:ext cx="1000440" cy="985680"/>
          </a:xfrm>
          <a:prstGeom prst="rect">
            <a:avLst/>
          </a:prstGeom>
          <a:ln>
            <a:noFill/>
          </a:ln>
        </p:spPr>
      </p:pic>
      <p:pic>
        <p:nvPicPr>
          <p:cNvPr id="351" name="Picture 12" descr=""/>
          <p:cNvPicPr/>
          <p:nvPr/>
        </p:nvPicPr>
        <p:blipFill>
          <a:blip r:embed="rId8"/>
          <a:srcRect l="19752" t="0" r="19752" b="0"/>
          <a:stretch/>
        </p:blipFill>
        <p:spPr>
          <a:xfrm>
            <a:off x="7719120" y="4753080"/>
            <a:ext cx="947520" cy="117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1202400" y="284040"/>
            <a:ext cx="9779400" cy="15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0" lang="en-US" sz="4000" spc="-1" strike="noStrike" cap="all">
                <a:solidFill>
                  <a:srgbClr val="dd5515"/>
                </a:solidFill>
                <a:latin typeface="Corbel"/>
                <a:ea typeface="DejaVu Sans"/>
              </a:rPr>
              <a:t>Meetings this Week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182880" y="1920240"/>
            <a:ext cx="11886120" cy="475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Matilda Base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4pm to 5pm - Thursdays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THAD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 –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1pm to 2pm - Tuesdays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MatildArm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 -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3pm to 4pm - Mondays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Tesla Coil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 -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11am to 12pm - Thursdays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832680" y="2208960"/>
            <a:ext cx="10510560" cy="16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80000"/>
              </a:lnSpc>
            </a:pPr>
            <a:r>
              <a:rPr b="0" lang="en-US" sz="6000" spc="134" strike="noStrike" cap="all">
                <a:solidFill>
                  <a:srgbClr val="ffffff"/>
                </a:solidFill>
                <a:latin typeface="Corbel"/>
                <a:ea typeface="DejaVu Sans"/>
              </a:rPr>
              <a:t>Projects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8108</TotalTime>
  <Application>LibreOffice/6.0.7.3$Linux_X86_64 LibreOffice_project/00m0$Build-3</Application>
  <Words>899</Words>
  <Paragraphs>172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2016-09-03T15:20:58Z</dcterms:created>
  <dc:creator>Matthew Castleberry</dc:creator>
  <dc:description/>
  <dc:language>en-US</dc:language>
  <cp:lastModifiedBy/>
  <dcterms:modified xsi:type="dcterms:W3CDTF">2019-02-05T16:22:23Z</dcterms:modified>
  <cp:revision>374</cp:revision>
  <dc:subject/>
  <dc:title>Welcome to: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